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3" r:id="rId2"/>
    <p:sldId id="280" r:id="rId3"/>
    <p:sldId id="278" r:id="rId4"/>
    <p:sldId id="266" r:id="rId5"/>
    <p:sldId id="282" r:id="rId6"/>
    <p:sldId id="286" r:id="rId7"/>
    <p:sldId id="269" r:id="rId8"/>
    <p:sldId id="271" r:id="rId9"/>
    <p:sldId id="274" r:id="rId10"/>
    <p:sldId id="272" r:id="rId11"/>
    <p:sldId id="275" r:id="rId12"/>
    <p:sldId id="276" r:id="rId13"/>
    <p:sldId id="261" r:id="rId14"/>
    <p:sldId id="263" r:id="rId15"/>
    <p:sldId id="277" r:id="rId16"/>
    <p:sldId id="265" r:id="rId17"/>
    <p:sldId id="281" r:id="rId18"/>
    <p:sldId id="267" r:id="rId19"/>
    <p:sldId id="28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8" autoAdjust="0"/>
    <p:restoredTop sz="94637" autoAdjust="0"/>
  </p:normalViewPr>
  <p:slideViewPr>
    <p:cSldViewPr>
      <p:cViewPr>
        <p:scale>
          <a:sx n="166" d="100"/>
          <a:sy n="166" d="100"/>
        </p:scale>
        <p:origin x="-54" y="10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45A54-1BF0-47E8-B6D8-AEF9AF297E01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18D1-6237-457F-9AED-6CB9162468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83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118D1-6237-457F-9AED-6CB9162468D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83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4104-21A5-4882-81EA-636AFC89358B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591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AE427-7487-427A-AEE1-B6C8C97219F2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53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455-9ADC-4237-83DA-D65A73C298FE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09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5F47-6D2C-474A-A11C-C18199ACDA5D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117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2B93-EC4B-4997-A220-4B11C8550F05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74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68D0-BD1A-40ED-8F59-A2633A2CD68B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36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AC7B-EB72-4A06-9D80-C4C73648F9B3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17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7902-EF77-42BA-ABEE-E0876816A3A6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028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51CE-1D67-466E-8800-56E0120AD1DA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73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17B8-E6F5-4A1A-83A7-6B6FA210D907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790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EEC9-0D00-4BE6-824B-AE719583FB92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2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EAFA-A045-4909-8A23-6F1CC7A60BF3}" type="datetime1">
              <a:rPr lang="de-DE" smtClean="0"/>
              <a:t>09.02.2026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36DD-B389-4464-BD7B-690DF6BF507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359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1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286000" y="2767281"/>
            <a:ext cx="4950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000" b="1">
                <a:solidFill>
                  <a:srgbClr val="E20015"/>
                </a:solidFill>
              </a:defRPr>
            </a:pPr>
            <a:r>
              <a:rPr lang="de-DE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Themendiskussion zum 8-Stunden-Tag</a:t>
            </a:r>
          </a:p>
        </p:txBody>
      </p:sp>
      <p:sp>
        <p:nvSpPr>
          <p:cNvPr id="4" name="Rectangle 1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2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483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25558D3-5E68-B02E-D099-02D43925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Was die Beschäftigten wollen </a:t>
            </a:r>
            <a:r>
              <a:rPr lang="de-DE" sz="3600" dirty="0">
                <a:solidFill>
                  <a:srgbClr val="FF0000"/>
                </a:solidFill>
              </a:rPr>
              <a:t>Umfrageergebnisse 2025 </a:t>
            </a:r>
            <a:r>
              <a:rPr lang="de-DE" sz="3600" dirty="0" smtClean="0">
                <a:solidFill>
                  <a:srgbClr val="FF0000"/>
                </a:solidFill>
              </a:rPr>
              <a:t>(3)</a:t>
            </a:r>
            <a:endParaRPr lang="de-DE" dirty="0"/>
          </a:p>
        </p:txBody>
      </p:sp>
      <p:pic>
        <p:nvPicPr>
          <p:cNvPr id="4" name="Bild 1" descr="https://www.dgb.de/fileadmin/dateien/Bilder/Mitmachen/Arbeitszeitkampagne_2025/Schlechte_Arbeit_weniger_Stunden.png">
            <a:extLst>
              <a:ext uri="{FF2B5EF4-FFF2-40B4-BE49-F238E27FC236}">
                <a16:creationId xmlns="" xmlns:a16="http://schemas.microsoft.com/office/drawing/2014/main" id="{19609D78-2F9D-0A55-1D0F-61D3CDB6D0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6723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0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49EA3D9-6B4B-FEC2-29E7-39E43F23A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Was die Beschäftigten wollen </a:t>
            </a:r>
            <a:r>
              <a:rPr lang="de-DE" sz="3600" dirty="0">
                <a:solidFill>
                  <a:srgbClr val="FF0000"/>
                </a:solidFill>
              </a:rPr>
              <a:t>Umfrageergebnisse 2025 </a:t>
            </a:r>
            <a:r>
              <a:rPr lang="de-DE" sz="3600" dirty="0" smtClean="0">
                <a:solidFill>
                  <a:srgbClr val="FF0000"/>
                </a:solidFill>
              </a:rPr>
              <a:t>(4)</a:t>
            </a:r>
            <a:endParaRPr lang="de-DE" dirty="0"/>
          </a:p>
        </p:txBody>
      </p:sp>
      <p:pic>
        <p:nvPicPr>
          <p:cNvPr id="4" name="Inhaltsplatzhalter 4" descr="https://www.dgb.de/fileadmin/dateien/Bilder/Mitmachen/Arbeitszeitkampagne_2025/Besch%C3%A4ftigte_wollen_im_Schnitt_weniger_arbeiten.png">
            <a:extLst>
              <a:ext uri="{FF2B5EF4-FFF2-40B4-BE49-F238E27FC236}">
                <a16:creationId xmlns="" xmlns:a16="http://schemas.microsoft.com/office/drawing/2014/main" id="{42B5F459-A701-BCBB-4EE8-854051B424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11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389DECF-57D1-9C3F-0C8C-5ECC6632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Die DGB-Kampagne zum 8-Stunden-Tag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C9170E9-C22A-2927-F57F-34E99360F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Die </a:t>
            </a:r>
            <a:r>
              <a:rPr lang="de-DE" b="1" dirty="0">
                <a:solidFill>
                  <a:srgbClr val="FF0000"/>
                </a:solidFill>
              </a:rPr>
              <a:t>Arbeitszeiterfassung</a:t>
            </a:r>
            <a:r>
              <a:rPr lang="de-DE" b="1" dirty="0"/>
              <a:t> </a:t>
            </a:r>
            <a:r>
              <a:rPr lang="de-DE" b="1" dirty="0" smtClean="0"/>
              <a:t>-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 smtClean="0"/>
              <a:t>bietet Schutz vor überlangen Arbeitszeiten</a:t>
            </a:r>
          </a:p>
          <a:p>
            <a:r>
              <a:rPr lang="de-DE" dirty="0"/>
              <a:t>v</a:t>
            </a:r>
            <a:r>
              <a:rPr lang="de-DE" dirty="0" smtClean="0"/>
              <a:t>erhindert Probleme bei der Bezahlung der geleisteten Arbeit</a:t>
            </a:r>
            <a:endParaRPr lang="de-DE" dirty="0"/>
          </a:p>
          <a:p>
            <a:r>
              <a:rPr lang="de-DE" dirty="0" smtClean="0"/>
              <a:t>sogt für eine </a:t>
            </a:r>
            <a:r>
              <a:rPr lang="de-DE" dirty="0"/>
              <a:t>bessere Vereinbarkeit von Arbeit und Privatleben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12</a:t>
            </a:fld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094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Wie Beschäftigte ihre Arbeitszeiten bewerten (1)</a:t>
            </a:r>
            <a:r>
              <a:rPr lang="de-DE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Bild 2" descr="https://www.dgb.de/fileadmin/dateien/Bilder/Mitmachen/Arbeitszeitkampagne_2025/Infografik_Wunsch_nach_k%C3%BCrzeren_Arbeitszeiten_1200x1200px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1" descr="https://www.dgb.de/fileadmin/dateien/Bilder/Mitmachen/Arbeitszeitkampagne_2025/Absolute_Obergrenze_bei_der_Arbeitszeit_1200x1200px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763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Wie Beschäftigte ihre Arbeitszeiten bewerten (2)</a:t>
            </a:r>
            <a:endParaRPr lang="de-DE" sz="3200" dirty="0"/>
          </a:p>
        </p:txBody>
      </p:sp>
      <p:pic>
        <p:nvPicPr>
          <p:cNvPr id="5" name="Bild 1" descr="https://www.dgb.de/fileadmin/dateien/Bilder/Mitmachen/Arbeitszeitkampagne_2025/Infografik_Klare_Grenze_f%C3%BCr_den_Feierabend_1200x1200px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0386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1" descr="https://www.dgb.de/fileadmin/dateien/Bilder/Mitmachen/Arbeitszeitkampagne_2025/Infografik_Vereinbarkeit_mit_der_Familie_1200x1200px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0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12D5FF0-3363-CC69-CDFA-F1B623CE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Die DGB-Kampagne zum 8-Stunden-Tag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1D65767-F9C5-F5C3-32F6-A094EAF6F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FF0000"/>
                </a:solidFill>
              </a:rPr>
              <a:t>Flexibilität</a:t>
            </a:r>
            <a:r>
              <a:rPr lang="de-DE" b="1" dirty="0"/>
              <a:t> </a:t>
            </a:r>
            <a:r>
              <a:rPr lang="de-DE" b="1" dirty="0" smtClean="0"/>
              <a:t> bei einer geplanten wöchentlichen -		statt einer täglichen Höchstarbeitszeit</a:t>
            </a:r>
            <a:r>
              <a:rPr lang="de-DE" b="1" dirty="0"/>
              <a:t>?</a:t>
            </a:r>
          </a:p>
          <a:p>
            <a:r>
              <a:rPr lang="de-DE" dirty="0">
                <a:solidFill>
                  <a:srgbClr val="FF0000"/>
                </a:solidFill>
              </a:rPr>
              <a:t>liegt beim Arbeitgeber</a:t>
            </a:r>
          </a:p>
          <a:p>
            <a:pPr marL="857250" lvl="1" indent="-45720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Er bestimmt, </a:t>
            </a:r>
            <a:r>
              <a:rPr lang="de-DE" dirty="0" smtClean="0">
                <a:sym typeface="Wingdings" panose="05000000000000000000" pitchFamily="2" charset="2"/>
              </a:rPr>
              <a:t>an welchen Tagen bis </a:t>
            </a:r>
            <a:r>
              <a:rPr lang="de-DE" dirty="0">
                <a:sym typeface="Wingdings" panose="05000000000000000000" pitchFamily="2" charset="2"/>
              </a:rPr>
              <a:t>zu 13 Stunden </a:t>
            </a:r>
            <a:endParaRPr lang="de-DE" dirty="0" smtClean="0"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(Pausen eingeschlossen) </a:t>
            </a:r>
            <a:r>
              <a:rPr lang="de-DE" dirty="0">
                <a:sym typeface="Wingdings" panose="05000000000000000000" pitchFamily="2" charset="2"/>
              </a:rPr>
              <a:t>gearbeitet werden </a:t>
            </a:r>
            <a:r>
              <a:rPr lang="de-DE" dirty="0" smtClean="0">
                <a:sym typeface="Wingdings" panose="05000000000000000000" pitchFamily="2" charset="2"/>
              </a:rPr>
              <a:t>soll.</a:t>
            </a:r>
          </a:p>
          <a:p>
            <a:pPr marL="40005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olidFill>
                  <a:srgbClr val="FF0000"/>
                </a:solidFill>
              </a:rPr>
              <a:t>fehlt den Beschäftigten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Sie können Arbeitszeiten </a:t>
            </a:r>
            <a:r>
              <a:rPr lang="de-DE" u="sng" dirty="0">
                <a:sym typeface="Wingdings" panose="05000000000000000000" pitchFamily="2" charset="2"/>
              </a:rPr>
              <a:t>nicht</a:t>
            </a:r>
            <a:r>
              <a:rPr lang="de-DE" dirty="0">
                <a:sym typeface="Wingdings" panose="05000000000000000000" pitchFamily="2" charset="2"/>
              </a:rPr>
              <a:t> selbst mitgestalten.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Arbeit und </a:t>
            </a:r>
            <a:r>
              <a:rPr lang="de-DE" dirty="0" smtClean="0">
                <a:sym typeface="Wingdings" panose="05000000000000000000" pitchFamily="2" charset="2"/>
              </a:rPr>
              <a:t>Privatleben sind </a:t>
            </a:r>
            <a:r>
              <a:rPr lang="de-DE" u="sng" dirty="0" smtClean="0">
                <a:sym typeface="Wingdings" panose="05000000000000000000" pitchFamily="2" charset="2"/>
              </a:rPr>
              <a:t>nicht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gut vereinbar.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15</a:t>
            </a:fld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101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500" dirty="0">
                <a:solidFill>
                  <a:srgbClr val="FF0000"/>
                </a:solidFill>
              </a:rPr>
              <a:t>Wie Beschäftigte Überstunden bewerten </a:t>
            </a:r>
            <a:r>
              <a:rPr lang="de-DE" sz="3500" dirty="0" smtClean="0">
                <a:solidFill>
                  <a:srgbClr val="FF0000"/>
                </a:solidFill>
              </a:rPr>
              <a:t>(3)</a:t>
            </a:r>
            <a:endParaRPr lang="de-DE" sz="3500" dirty="0"/>
          </a:p>
        </p:txBody>
      </p:sp>
      <p:pic>
        <p:nvPicPr>
          <p:cNvPr id="8" name="Bild 1" descr="https://www.dgb.de/fileadmin/dateien/Bilder/Mitmachen/Arbeitszeitkampagne_2025/%C3%9Cber_8_Stunden_Gesundheitsrisiko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1" descr="https://www.dgb.de/fileadmin/dateien/Bilder/Mitmachen/Arbeitszeitkampagne_2025/Nicht_zu_schaffen_%C3%9Cberstunden.pn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4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Längere Höchstarbeitszeiten </a:t>
            </a:r>
            <a:r>
              <a:rPr lang="de-DE" sz="3200" dirty="0">
                <a:solidFill>
                  <a:srgbClr val="FF0000"/>
                </a:solidFill>
                <a:sym typeface="Wingdings" panose="05000000000000000000" pitchFamily="2" charset="2"/>
              </a:rPr>
              <a:t>–</a:t>
            </a:r>
            <a:r>
              <a:rPr lang="de-DE" sz="3200" dirty="0" smtClean="0">
                <a:solidFill>
                  <a:srgbClr val="FF0000"/>
                </a:solidFill>
              </a:rPr>
              <a:t> Cui </a:t>
            </a:r>
            <a:r>
              <a:rPr lang="de-DE" sz="3200" dirty="0" err="1" smtClean="0">
                <a:solidFill>
                  <a:srgbClr val="FF0000"/>
                </a:solidFill>
              </a:rPr>
              <a:t>bono</a:t>
            </a:r>
            <a:r>
              <a:rPr lang="de-DE" sz="3200" dirty="0" smtClean="0">
                <a:solidFill>
                  <a:srgbClr val="FF0000"/>
                </a:solidFill>
              </a:rPr>
              <a:t>?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300" dirty="0" smtClean="0"/>
              <a:t>Das haben die Arbeitgeber davon: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300" dirty="0" smtClean="0"/>
              <a:t>Überstundenzuschläge fallen weg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300" dirty="0" smtClean="0">
                <a:solidFill>
                  <a:srgbClr val="FF0000"/>
                </a:solidFill>
              </a:rPr>
              <a:t>geringere</a:t>
            </a:r>
            <a:r>
              <a:rPr lang="de-DE" sz="2300" dirty="0" smtClean="0"/>
              <a:t> </a:t>
            </a:r>
            <a:r>
              <a:rPr lang="de-DE" sz="2300" dirty="0" smtClean="0">
                <a:solidFill>
                  <a:srgbClr val="FF0000"/>
                </a:solidFill>
              </a:rPr>
              <a:t>Personalkosten</a:t>
            </a:r>
            <a:r>
              <a:rPr lang="de-DE" sz="2300" dirty="0" smtClean="0"/>
              <a:t> </a:t>
            </a:r>
            <a:r>
              <a:rPr lang="de-DE" sz="2300" dirty="0" smtClean="0">
                <a:sym typeface="Wingdings" panose="05000000000000000000" pitchFamily="2" charset="2"/>
              </a:rPr>
              <a:t> weniger Personal erfordert weniger Urlaubsgeld / Weihnachtsgeld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300" dirty="0">
                <a:sym typeface="Wingdings" panose="05000000000000000000" pitchFamily="2" charset="2"/>
              </a:rPr>
              <a:t>i</a:t>
            </a:r>
            <a:r>
              <a:rPr lang="de-DE" sz="2300" dirty="0" smtClean="0">
                <a:sym typeface="Wingdings" panose="05000000000000000000" pitchFamily="2" charset="2"/>
              </a:rPr>
              <a:t>m Schichtbetrieb reicht für eine 12h – Schicht ein Beschäftigter anstatt von 2 Teilzeitkräften (</a:t>
            </a:r>
            <a:r>
              <a:rPr lang="de-DE" sz="2300" dirty="0" smtClean="0">
                <a:solidFill>
                  <a:srgbClr val="FF0000"/>
                </a:solidFill>
                <a:sym typeface="Wingdings" panose="05000000000000000000" pitchFamily="2" charset="2"/>
              </a:rPr>
              <a:t>weniger</a:t>
            </a:r>
            <a:r>
              <a:rPr lang="de-DE" sz="2300" dirty="0" smtClean="0">
                <a:sym typeface="Wingdings" panose="05000000000000000000" pitchFamily="2" charset="2"/>
              </a:rPr>
              <a:t> Veraltungs</a:t>
            </a:r>
            <a:r>
              <a:rPr lang="de-DE" sz="23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aufwand</a:t>
            </a:r>
            <a:r>
              <a:rPr lang="de-DE" sz="2300" dirty="0" smtClean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300" dirty="0" smtClean="0">
                <a:sym typeface="Wingdings" panose="05000000000000000000" pitchFamily="2" charset="2"/>
              </a:rPr>
              <a:t>also  </a:t>
            </a:r>
            <a:r>
              <a:rPr lang="de-DE" sz="2300" dirty="0" smtClean="0">
                <a:solidFill>
                  <a:srgbClr val="FF0000"/>
                </a:solidFill>
                <a:sym typeface="Wingdings" panose="05000000000000000000" pitchFamily="2" charset="2"/>
              </a:rPr>
              <a:t>höhere Profite</a:t>
            </a:r>
          </a:p>
          <a:p>
            <a:pPr marL="0" indent="0">
              <a:buNone/>
            </a:pPr>
            <a:endParaRPr lang="de-DE" sz="23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300" dirty="0"/>
              <a:t>Das haben die </a:t>
            </a:r>
            <a:r>
              <a:rPr lang="de-DE" sz="2300" dirty="0" smtClean="0"/>
              <a:t>Beschäftigten davon:</a:t>
            </a:r>
          </a:p>
          <a:p>
            <a:r>
              <a:rPr lang="de-DE" sz="2300" dirty="0" smtClean="0"/>
              <a:t>mehr Stress und </a:t>
            </a:r>
            <a:r>
              <a:rPr lang="de-DE" sz="2300" dirty="0" smtClean="0">
                <a:solidFill>
                  <a:srgbClr val="FF0000"/>
                </a:solidFill>
              </a:rPr>
              <a:t>Erschöpfung</a:t>
            </a:r>
          </a:p>
          <a:p>
            <a:r>
              <a:rPr lang="de-DE" sz="2300" dirty="0">
                <a:solidFill>
                  <a:srgbClr val="FF0000"/>
                </a:solidFill>
              </a:rPr>
              <a:t>w</a:t>
            </a:r>
            <a:r>
              <a:rPr lang="de-DE" sz="2300" dirty="0" smtClean="0">
                <a:solidFill>
                  <a:srgbClr val="FF0000"/>
                </a:solidFill>
              </a:rPr>
              <a:t>eniger Zeit </a:t>
            </a:r>
            <a:r>
              <a:rPr lang="de-DE" sz="2300" dirty="0" smtClean="0"/>
              <a:t>in den Abendstunden </a:t>
            </a:r>
            <a:r>
              <a:rPr lang="de-DE" sz="2300" dirty="0" smtClean="0">
                <a:solidFill>
                  <a:srgbClr val="FF0000"/>
                </a:solidFill>
              </a:rPr>
              <a:t>für Freizeitaktivitäten</a:t>
            </a:r>
          </a:p>
          <a:p>
            <a:r>
              <a:rPr lang="de-DE" sz="2300" dirty="0" smtClean="0"/>
              <a:t>eingeschränkte Zeit für die Familie</a:t>
            </a:r>
          </a:p>
          <a:p>
            <a:r>
              <a:rPr lang="de-DE" sz="2300" dirty="0" smtClean="0"/>
              <a:t>erhöhtes </a:t>
            </a:r>
            <a:r>
              <a:rPr lang="de-DE" sz="2300" dirty="0" smtClean="0">
                <a:solidFill>
                  <a:srgbClr val="FF0000"/>
                </a:solidFill>
              </a:rPr>
              <a:t>Gesundheitsrisiko</a:t>
            </a:r>
            <a:r>
              <a:rPr lang="de-DE" sz="2300" dirty="0" smtClean="0"/>
              <a:t> (Aufmerksamkeit nimmt ab)</a:t>
            </a:r>
            <a:endParaRPr lang="de-DE" sz="2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17</a:t>
            </a:fld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314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Der 8-Stunden-Tag – Errungenschaft für alle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6728792" cy="4154016"/>
          </a:xfrm>
        </p:spPr>
        <p:txBody>
          <a:bodyPr>
            <a:noAutofit/>
          </a:bodyPr>
          <a:lstStyle/>
          <a:p>
            <a:pPr algn="l"/>
            <a:r>
              <a:rPr lang="de-DE" sz="2400" dirty="0">
                <a:solidFill>
                  <a:schemeClr val="tx1"/>
                </a:solidFill>
              </a:rPr>
              <a:t>Seit 1918 gibt es in Deutschland den 8-Stunden-Tag.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Er sorgt dafür, dass Menschen </a:t>
            </a:r>
            <a:r>
              <a:rPr lang="de-DE" sz="2400" dirty="0">
                <a:solidFill>
                  <a:srgbClr val="FF0000"/>
                </a:solidFill>
              </a:rPr>
              <a:t>Zeit für </a:t>
            </a:r>
            <a:r>
              <a:rPr lang="de-DE" sz="2400" dirty="0">
                <a:solidFill>
                  <a:schemeClr val="tx1"/>
                </a:solidFill>
              </a:rPr>
              <a:t>ihre </a:t>
            </a:r>
            <a:r>
              <a:rPr lang="de-DE" sz="2400" dirty="0">
                <a:solidFill>
                  <a:srgbClr val="FF0000"/>
                </a:solidFill>
              </a:rPr>
              <a:t>Familie,</a:t>
            </a:r>
            <a:r>
              <a:rPr lang="de-DE" sz="2400" dirty="0">
                <a:solidFill>
                  <a:schemeClr val="tx1"/>
                </a:solidFill>
              </a:rPr>
              <a:t> ihre </a:t>
            </a:r>
            <a:r>
              <a:rPr lang="de-DE" sz="2400" dirty="0">
                <a:solidFill>
                  <a:srgbClr val="FF0000"/>
                </a:solidFill>
              </a:rPr>
              <a:t>Gesundheit</a:t>
            </a:r>
            <a:r>
              <a:rPr lang="de-DE" sz="2400" dirty="0">
                <a:solidFill>
                  <a:schemeClr val="tx1"/>
                </a:solidFill>
              </a:rPr>
              <a:t> und ihr </a:t>
            </a:r>
            <a:r>
              <a:rPr lang="de-DE" sz="2400" dirty="0">
                <a:solidFill>
                  <a:srgbClr val="FF0000"/>
                </a:solidFill>
              </a:rPr>
              <a:t>Leben</a:t>
            </a:r>
            <a:r>
              <a:rPr lang="de-DE" sz="2400" dirty="0">
                <a:solidFill>
                  <a:schemeClr val="tx1"/>
                </a:solidFill>
              </a:rPr>
              <a:t> haben.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Er ist auch ein </a:t>
            </a:r>
            <a:r>
              <a:rPr lang="de-DE" sz="2400" dirty="0">
                <a:solidFill>
                  <a:srgbClr val="FF0000"/>
                </a:solidFill>
              </a:rPr>
              <a:t>Baustein unserer Demokratie </a:t>
            </a:r>
            <a:r>
              <a:rPr lang="de-DE" sz="2400" dirty="0">
                <a:solidFill>
                  <a:schemeClr val="tx1"/>
                </a:solidFill>
              </a:rPr>
              <a:t>– denn wer ständig arbeitet, hat keine Zeit für Politik und Gesellschaft.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Der 8-Stunden-Tag </a:t>
            </a:r>
            <a:r>
              <a:rPr lang="de-DE" sz="2400" dirty="0">
                <a:solidFill>
                  <a:srgbClr val="FF0000"/>
                </a:solidFill>
              </a:rPr>
              <a:t>schützt alle Beschäftigten</a:t>
            </a:r>
            <a:r>
              <a:rPr lang="de-DE" sz="2400" dirty="0">
                <a:solidFill>
                  <a:schemeClr val="tx1"/>
                </a:solidFill>
              </a:rPr>
              <a:t>, vom Bauarbeiter bis zur Bürokraft, von der Pflegekraft bis zur Ingenieurin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 algn="l"/>
            <a:r>
              <a:rPr lang="de-DE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Diese Errungenschaft dürfen wir nicht aufgeben! </a:t>
            </a:r>
          </a:p>
          <a:p>
            <a:pPr algn="l"/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315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pPr>
              <a:defRPr sz="3600" b="1">
                <a:solidFill>
                  <a:srgbClr val="E20015"/>
                </a:solidFill>
              </a:defRPr>
            </a:pPr>
            <a:r>
              <a:rPr lang="de-DE" sz="2800" b="1" dirty="0" smtClean="0">
                <a:solidFill>
                  <a:srgbClr val="FF0000"/>
                </a:solidFill>
              </a:rPr>
              <a:t>Zusammenfassung:</a:t>
            </a:r>
            <a:br>
              <a:rPr lang="de-DE" sz="2800" b="1" dirty="0" smtClean="0">
                <a:solidFill>
                  <a:srgbClr val="FF0000"/>
                </a:solidFill>
              </a:rPr>
            </a:br>
            <a:r>
              <a:rPr sz="2800" b="1" dirty="0" err="1" smtClean="0">
                <a:solidFill>
                  <a:srgbClr val="FF0000"/>
                </a:solidFill>
              </a:rPr>
              <a:t>Wochenhöchstzeit</a:t>
            </a:r>
            <a:r>
              <a:rPr sz="2800" b="1" dirty="0" smtClean="0">
                <a:solidFill>
                  <a:srgbClr val="FF0000"/>
                </a:solidFill>
              </a:rPr>
              <a:t> </a:t>
            </a:r>
            <a:r>
              <a:rPr sz="2800" b="1" dirty="0" err="1">
                <a:solidFill>
                  <a:srgbClr val="FF0000"/>
                </a:solidFill>
              </a:rPr>
              <a:t>statt</a:t>
            </a:r>
            <a:r>
              <a:rPr sz="2800" b="1" dirty="0">
                <a:solidFill>
                  <a:srgbClr val="FF0000"/>
                </a:solidFill>
              </a:rPr>
              <a:t> </a:t>
            </a:r>
            <a:r>
              <a:rPr sz="2800" b="1" dirty="0" err="1">
                <a:solidFill>
                  <a:srgbClr val="FF0000"/>
                </a:solidFill>
              </a:rPr>
              <a:t>Tagesgrenze</a:t>
            </a:r>
            <a:r>
              <a:rPr sz="2800" b="1" dirty="0">
                <a:solidFill>
                  <a:srgbClr val="FF0000"/>
                </a:solidFill>
              </a:rPr>
              <a:t>: </a:t>
            </a:r>
            <a:r>
              <a:rPr lang="de-DE" sz="2800" b="1" dirty="0" smtClean="0">
                <a:solidFill>
                  <a:srgbClr val="FF0000"/>
                </a:solidFill>
              </a:rPr>
              <a:t/>
            </a:r>
            <a:br>
              <a:rPr lang="de-DE" sz="2800" b="1" dirty="0" smtClean="0">
                <a:solidFill>
                  <a:srgbClr val="FF0000"/>
                </a:solidFill>
              </a:rPr>
            </a:br>
            <a:r>
              <a:rPr sz="2800" b="1" dirty="0" err="1" smtClean="0">
                <a:solidFill>
                  <a:srgbClr val="FF0000"/>
                </a:solidFill>
              </a:rPr>
              <a:t>Risiken</a:t>
            </a:r>
            <a:r>
              <a:rPr sz="2800" b="1" dirty="0" smtClean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&amp; rote </a:t>
            </a:r>
            <a:r>
              <a:rPr sz="2800" b="1" dirty="0" err="1">
                <a:solidFill>
                  <a:srgbClr val="FF0000"/>
                </a:solidFill>
              </a:rPr>
              <a:t>Linien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</a:rPr>
              <a:t>Risiko</a:t>
            </a:r>
            <a:r>
              <a:rPr sz="2400" dirty="0">
                <a:solidFill>
                  <a:srgbClr val="282828"/>
                </a:solidFill>
              </a:rPr>
              <a:t>: </a:t>
            </a:r>
            <a:r>
              <a:rPr sz="2400" dirty="0" err="1">
                <a:solidFill>
                  <a:srgbClr val="282828"/>
                </a:solidFill>
              </a:rPr>
              <a:t>längere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Arbeitstage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werden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zur</a:t>
            </a:r>
            <a:r>
              <a:rPr sz="2400" dirty="0">
                <a:solidFill>
                  <a:srgbClr val="282828"/>
                </a:solidFill>
              </a:rPr>
              <a:t> „Normal‑</a:t>
            </a:r>
            <a:r>
              <a:rPr sz="2400" dirty="0" err="1">
                <a:solidFill>
                  <a:srgbClr val="282828"/>
                </a:solidFill>
              </a:rPr>
              <a:t>Flexibilität</a:t>
            </a:r>
            <a:r>
              <a:rPr sz="2400" dirty="0">
                <a:solidFill>
                  <a:srgbClr val="282828"/>
                </a:solidFill>
              </a:rPr>
              <a:t>“ (z. B. 12–13 Std. </a:t>
            </a:r>
            <a:r>
              <a:rPr sz="2400" dirty="0" err="1">
                <a:solidFill>
                  <a:srgbClr val="282828"/>
                </a:solidFill>
              </a:rPr>
              <a:t>mit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Pausen</a:t>
            </a:r>
            <a:r>
              <a:rPr sz="2400" dirty="0">
                <a:solidFill>
                  <a:srgbClr val="282828"/>
                </a:solidFill>
              </a:rPr>
              <a:t>)</a:t>
            </a:r>
          </a:p>
          <a:p>
            <a:pPr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</a:rPr>
              <a:t>Mehr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Belastung</a:t>
            </a:r>
            <a:r>
              <a:rPr sz="2400" dirty="0">
                <a:solidFill>
                  <a:srgbClr val="282828"/>
                </a:solidFill>
              </a:rPr>
              <a:t>: </a:t>
            </a:r>
            <a:r>
              <a:rPr sz="2400" dirty="0" err="1">
                <a:solidFill>
                  <a:srgbClr val="282828"/>
                </a:solidFill>
              </a:rPr>
              <a:t>Ermüdung</a:t>
            </a:r>
            <a:r>
              <a:rPr sz="2400" dirty="0">
                <a:solidFill>
                  <a:srgbClr val="282828"/>
                </a:solidFill>
              </a:rPr>
              <a:t>, </a:t>
            </a:r>
            <a:r>
              <a:rPr sz="2400" dirty="0" err="1">
                <a:solidFill>
                  <a:srgbClr val="282828"/>
                </a:solidFill>
              </a:rPr>
              <a:t>Unfallrisiko</a:t>
            </a:r>
            <a:r>
              <a:rPr sz="2400" dirty="0">
                <a:solidFill>
                  <a:srgbClr val="282828"/>
                </a:solidFill>
              </a:rPr>
              <a:t>, </a:t>
            </a:r>
            <a:r>
              <a:rPr sz="2400" dirty="0" err="1">
                <a:solidFill>
                  <a:srgbClr val="282828"/>
                </a:solidFill>
              </a:rPr>
              <a:t>weniger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Planbarkeit</a:t>
            </a:r>
            <a:r>
              <a:rPr sz="2400" dirty="0">
                <a:solidFill>
                  <a:srgbClr val="282828"/>
                </a:solidFill>
              </a:rPr>
              <a:t> (</a:t>
            </a:r>
            <a:r>
              <a:rPr sz="2400" dirty="0" err="1">
                <a:solidFill>
                  <a:srgbClr val="282828"/>
                </a:solidFill>
              </a:rPr>
              <a:t>Familie</a:t>
            </a:r>
            <a:r>
              <a:rPr sz="2400" dirty="0">
                <a:solidFill>
                  <a:srgbClr val="282828"/>
                </a:solidFill>
              </a:rPr>
              <a:t>/</a:t>
            </a:r>
            <a:r>
              <a:rPr sz="2400" dirty="0" err="1">
                <a:solidFill>
                  <a:srgbClr val="282828"/>
                </a:solidFill>
              </a:rPr>
              <a:t>Pflege</a:t>
            </a:r>
            <a:r>
              <a:rPr sz="2400" dirty="0">
                <a:solidFill>
                  <a:srgbClr val="282828"/>
                </a:solidFill>
              </a:rPr>
              <a:t>/</a:t>
            </a:r>
            <a:r>
              <a:rPr sz="2400" dirty="0" err="1">
                <a:solidFill>
                  <a:srgbClr val="282828"/>
                </a:solidFill>
              </a:rPr>
              <a:t>Ehrenamt</a:t>
            </a:r>
            <a:r>
              <a:rPr sz="2400" dirty="0">
                <a:solidFill>
                  <a:srgbClr val="282828"/>
                </a:solidFill>
              </a:rPr>
              <a:t>)</a:t>
            </a:r>
          </a:p>
          <a:p>
            <a:pPr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sz="2400" dirty="0">
                <a:solidFill>
                  <a:srgbClr val="282828"/>
                </a:solidFill>
              </a:rPr>
              <a:t>Rote </a:t>
            </a:r>
            <a:r>
              <a:rPr sz="2400" dirty="0" err="1">
                <a:solidFill>
                  <a:srgbClr val="282828"/>
                </a:solidFill>
              </a:rPr>
              <a:t>Linien</a:t>
            </a:r>
            <a:r>
              <a:rPr sz="2400" dirty="0">
                <a:solidFill>
                  <a:srgbClr val="282828"/>
                </a:solidFill>
              </a:rPr>
              <a:t> (IG BAU‑</a:t>
            </a:r>
            <a:r>
              <a:rPr sz="2400" dirty="0" err="1">
                <a:solidFill>
                  <a:srgbClr val="282828"/>
                </a:solidFill>
              </a:rPr>
              <a:t>Brille</a:t>
            </a:r>
            <a:r>
              <a:rPr sz="2400" dirty="0">
                <a:solidFill>
                  <a:srgbClr val="282828"/>
                </a:solidFill>
              </a:rPr>
              <a:t>): </a:t>
            </a:r>
            <a:r>
              <a:rPr lang="de-DE" sz="2400" dirty="0" smtClean="0">
                <a:solidFill>
                  <a:srgbClr val="282828"/>
                </a:solidFill>
              </a:rPr>
              <a:t>Wir brauchen eine </a:t>
            </a:r>
            <a:r>
              <a:rPr sz="2400" dirty="0" err="1" smtClean="0">
                <a:solidFill>
                  <a:srgbClr val="282828"/>
                </a:solidFill>
              </a:rPr>
              <a:t>klare</a:t>
            </a:r>
            <a:r>
              <a:rPr sz="2400" dirty="0" smtClean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Tagesobergrenze</a:t>
            </a:r>
            <a:r>
              <a:rPr sz="2400" dirty="0">
                <a:solidFill>
                  <a:srgbClr val="282828"/>
                </a:solidFill>
              </a:rPr>
              <a:t> + </a:t>
            </a:r>
            <a:r>
              <a:rPr sz="2400" dirty="0" err="1">
                <a:solidFill>
                  <a:srgbClr val="282828"/>
                </a:solidFill>
              </a:rPr>
              <a:t>echte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Ruhezeiten</a:t>
            </a:r>
            <a:r>
              <a:rPr sz="2400" dirty="0">
                <a:solidFill>
                  <a:srgbClr val="282828"/>
                </a:solidFill>
              </a:rPr>
              <a:t> + </a:t>
            </a:r>
            <a:r>
              <a:rPr sz="2400" dirty="0" err="1">
                <a:solidFill>
                  <a:srgbClr val="282828"/>
                </a:solidFill>
              </a:rPr>
              <a:t>Mitbestimmung</a:t>
            </a:r>
            <a:endParaRPr sz="2400" dirty="0">
              <a:solidFill>
                <a:srgbClr val="282828"/>
              </a:solidFill>
            </a:endParaRPr>
          </a:p>
          <a:p>
            <a:pPr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</a:rPr>
              <a:t>Ohne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Kontrolle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läuft’s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aus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dem</a:t>
            </a:r>
            <a:r>
              <a:rPr sz="2400" dirty="0">
                <a:solidFill>
                  <a:srgbClr val="282828"/>
                </a:solidFill>
              </a:rPr>
              <a:t> Ruder: </a:t>
            </a:r>
            <a:r>
              <a:rPr sz="2400" dirty="0" err="1">
                <a:solidFill>
                  <a:srgbClr val="282828"/>
                </a:solidFill>
              </a:rPr>
              <a:t>Zeiterfassung</a:t>
            </a:r>
            <a:r>
              <a:rPr sz="2400" dirty="0">
                <a:solidFill>
                  <a:srgbClr val="282828"/>
                </a:solidFill>
              </a:rPr>
              <a:t>, </a:t>
            </a:r>
            <a:r>
              <a:rPr sz="2400" dirty="0" err="1">
                <a:solidFill>
                  <a:srgbClr val="282828"/>
                </a:solidFill>
              </a:rPr>
              <a:t>Sanktionen</a:t>
            </a:r>
            <a:r>
              <a:rPr sz="2400" dirty="0">
                <a:solidFill>
                  <a:srgbClr val="282828"/>
                </a:solidFill>
              </a:rPr>
              <a:t>, Schutz </a:t>
            </a:r>
            <a:r>
              <a:rPr sz="2400" dirty="0" err="1">
                <a:solidFill>
                  <a:srgbClr val="282828"/>
                </a:solidFill>
              </a:rPr>
              <a:t>vor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Druck</a:t>
            </a:r>
            <a:r>
              <a:rPr sz="2400" dirty="0">
                <a:solidFill>
                  <a:srgbClr val="282828"/>
                </a:solidFill>
              </a:rPr>
              <a:t>/</a:t>
            </a:r>
            <a:r>
              <a:rPr sz="2400" dirty="0" err="1">
                <a:solidFill>
                  <a:srgbClr val="282828"/>
                </a:solidFill>
              </a:rPr>
              <a:t>Benachteiligung</a:t>
            </a:r>
            <a:endParaRPr sz="2400" dirty="0">
              <a:solidFill>
                <a:srgbClr val="282828"/>
              </a:solidFill>
            </a:endParaRPr>
          </a:p>
          <a:p>
            <a:pPr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</a:rPr>
              <a:t>Diskussion</a:t>
            </a:r>
            <a:r>
              <a:rPr sz="2400" dirty="0">
                <a:solidFill>
                  <a:srgbClr val="282828"/>
                </a:solidFill>
              </a:rPr>
              <a:t>: Wo </a:t>
            </a:r>
            <a:r>
              <a:rPr sz="2400" dirty="0" err="1">
                <a:solidFill>
                  <a:srgbClr val="282828"/>
                </a:solidFill>
              </a:rPr>
              <a:t>sehen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wir</a:t>
            </a:r>
            <a:r>
              <a:rPr sz="2400" dirty="0">
                <a:solidFill>
                  <a:srgbClr val="282828"/>
                </a:solidFill>
              </a:rPr>
              <a:t> die </a:t>
            </a:r>
            <a:r>
              <a:rPr sz="2400" dirty="0" err="1">
                <a:solidFill>
                  <a:srgbClr val="282828"/>
                </a:solidFill>
              </a:rPr>
              <a:t>größten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Gefahren</a:t>
            </a:r>
            <a:r>
              <a:rPr sz="2400" dirty="0">
                <a:solidFill>
                  <a:srgbClr val="282828"/>
                </a:solidFill>
              </a:rPr>
              <a:t> – und </a:t>
            </a:r>
            <a:r>
              <a:rPr sz="2400" dirty="0" err="1">
                <a:solidFill>
                  <a:srgbClr val="282828"/>
                </a:solidFill>
              </a:rPr>
              <a:t>welche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Schutzregeln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brauchen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wir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vor</a:t>
            </a:r>
            <a:r>
              <a:rPr sz="2400" dirty="0">
                <a:solidFill>
                  <a:srgbClr val="282828"/>
                </a:solidFill>
              </a:rPr>
              <a:t> Ort?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8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5F46A25E-64DF-89EB-04FC-DE550FFBC334}"/>
              </a:ext>
            </a:extLst>
          </p:cNvPr>
          <p:cNvSpPr txBox="1"/>
          <p:nvPr/>
        </p:nvSpPr>
        <p:spPr>
          <a:xfrm>
            <a:off x="1457908" y="895653"/>
            <a:ext cx="62281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400" b="1" u="sng" dirty="0">
                <a:solidFill>
                  <a:srgbClr val="FF0000"/>
                </a:solidFill>
              </a:rPr>
              <a:t>Mit Macht für die 8 !</a:t>
            </a:r>
            <a:br>
              <a:rPr lang="de-DE" sz="5400" b="1" u="sng" dirty="0">
                <a:solidFill>
                  <a:srgbClr val="FF0000"/>
                </a:solidFill>
              </a:rPr>
            </a:br>
            <a:endParaRPr lang="de-DE" sz="5400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4658F9BD-0875-47AA-7541-4863E6934A10}"/>
              </a:ext>
            </a:extLst>
          </p:cNvPr>
          <p:cNvSpPr txBox="1"/>
          <p:nvPr/>
        </p:nvSpPr>
        <p:spPr>
          <a:xfrm>
            <a:off x="2231740" y="2276872"/>
            <a:ext cx="4680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Die DGB-Kampagne </a:t>
            </a:r>
            <a:br>
              <a:rPr lang="de-DE" sz="4000" dirty="0">
                <a:solidFill>
                  <a:srgbClr val="FF0000"/>
                </a:solidFill>
              </a:rPr>
            </a:br>
            <a:r>
              <a:rPr lang="de-DE" sz="4000" dirty="0">
                <a:solidFill>
                  <a:srgbClr val="FF0000"/>
                </a:solidFill>
              </a:rPr>
              <a:t>zum 8-Stunden-Tag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="" xmlns:a16="http://schemas.microsoft.com/office/drawing/2014/main" id="{5DF7FC14-9BA1-5B46-8CF7-05991CA9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08021"/>
            <a:ext cx="2836867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1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A5A64E8-4DDA-6F7F-2F0A-BD80BF50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Worum geht es?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235468B-BB12-3020-3A3A-AAE39A443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FE8B3A3C-8CC0-B3D5-A5EE-F472DD88D8B2}"/>
              </a:ext>
            </a:extLst>
          </p:cNvPr>
          <p:cNvSpPr txBox="1"/>
          <p:nvPr/>
        </p:nvSpPr>
        <p:spPr>
          <a:xfrm>
            <a:off x="1331640" y="2095909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 Black" panose="020B0A04020102020204" pitchFamily="34" charset="0"/>
              </a:rPr>
              <a:t>Bis zu 13 Stunden mit Pausen arbeiten, wenn viel zu tun ist?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E35D9DBC-75EA-F7BE-E655-36EF2E7E987A}"/>
              </a:ext>
            </a:extLst>
          </p:cNvPr>
          <p:cNvSpPr txBox="1"/>
          <p:nvPr/>
        </p:nvSpPr>
        <p:spPr>
          <a:xfrm>
            <a:off x="1115616" y="3431280"/>
            <a:ext cx="200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Praktisch, </a:t>
            </a:r>
            <a:r>
              <a:rPr lang="de-DE" sz="2800" dirty="0"/>
              <a:t>finden Arbeitgeber.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073C6A60-8241-95F4-CC61-D5DC41C58E05}"/>
              </a:ext>
            </a:extLst>
          </p:cNvPr>
          <p:cNvSpPr txBox="1"/>
          <p:nvPr/>
        </p:nvSpPr>
        <p:spPr>
          <a:xfrm>
            <a:off x="4139952" y="3340859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Bundesregierung zieht </a:t>
            </a:r>
            <a:r>
              <a:rPr lang="de-DE" sz="2800" dirty="0" smtClean="0"/>
              <a:t>mit und </a:t>
            </a:r>
            <a:r>
              <a:rPr lang="de-DE" sz="2800" dirty="0"/>
              <a:t>will </a:t>
            </a:r>
            <a:r>
              <a:rPr lang="de-DE" sz="2800" b="1" dirty="0">
                <a:solidFill>
                  <a:srgbClr val="FF0000"/>
                </a:solidFill>
              </a:rPr>
              <a:t>den </a:t>
            </a:r>
            <a:r>
              <a:rPr lang="de-DE" sz="2800" b="1" dirty="0" smtClean="0">
                <a:solidFill>
                  <a:srgbClr val="FF0000"/>
                </a:solidFill>
              </a:rPr>
              <a:t>8-Stunden-Tag als Regelarbeitszeit abschaffen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44D3F4E8-859A-DFEF-0BB2-F872B67C7874}"/>
              </a:ext>
            </a:extLst>
          </p:cNvPr>
          <p:cNvSpPr txBox="1"/>
          <p:nvPr/>
        </p:nvSpPr>
        <p:spPr>
          <a:xfrm>
            <a:off x="1475655" y="5445224"/>
            <a:ext cx="6273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Wir sagen: </a:t>
            </a:r>
            <a:r>
              <a:rPr lang="de-DE" sz="4000" dirty="0">
                <a:solidFill>
                  <a:srgbClr val="FF0000"/>
                </a:solidFill>
              </a:rPr>
              <a:t>„Hände weg!“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3</a:t>
            </a:fld>
            <a:endParaRPr lang="de-DE" dirty="0"/>
          </a:p>
        </p:txBody>
      </p:sp>
      <p:sp>
        <p:nvSpPr>
          <p:cNvPr id="9" name="Rectangle 4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504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Was steht im </a:t>
            </a:r>
            <a:r>
              <a:rPr lang="de-DE" sz="3200" dirty="0" smtClean="0">
                <a:solidFill>
                  <a:srgbClr val="FF0000"/>
                </a:solidFill>
              </a:rPr>
              <a:t>Koalitionsvertrag</a:t>
            </a:r>
            <a:r>
              <a:rPr lang="de-DE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7992888" cy="4680520"/>
          </a:xfrm>
        </p:spPr>
        <p:txBody>
          <a:bodyPr>
            <a:normAutofit fontScale="92500"/>
          </a:bodyPr>
          <a:lstStyle/>
          <a:p>
            <a:endParaRPr lang="de-DE" sz="16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de-DE" sz="2400" dirty="0">
                <a:solidFill>
                  <a:schemeClr val="tx1"/>
                </a:solidFill>
              </a:rPr>
              <a:t>„Die Arbeitswelt ist im Wandel. </a:t>
            </a:r>
            <a:r>
              <a:rPr lang="de-DE" sz="2400" dirty="0">
                <a:solidFill>
                  <a:srgbClr val="FF0000"/>
                </a:solidFill>
              </a:rPr>
              <a:t>Beschäftigte und </a:t>
            </a:r>
            <a:r>
              <a:rPr lang="de-DE" sz="2400" dirty="0" smtClean="0">
                <a:solidFill>
                  <a:srgbClr val="FF0000"/>
                </a:solidFill>
              </a:rPr>
              <a:t>Unternehmen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Aft>
                <a:spcPts val="600"/>
              </a:spcAft>
            </a:pPr>
            <a:r>
              <a:rPr lang="de-DE" sz="2400" dirty="0" smtClean="0">
                <a:solidFill>
                  <a:schemeClr val="tx1"/>
                </a:solidFill>
              </a:rPr>
              <a:t>wünschen sich mehr Flexibilität.</a:t>
            </a:r>
          </a:p>
          <a:p>
            <a:pPr algn="l">
              <a:spcAft>
                <a:spcPts val="600"/>
              </a:spcAft>
            </a:pPr>
            <a:r>
              <a:rPr lang="de-DE" sz="2400" dirty="0" smtClean="0">
                <a:solidFill>
                  <a:schemeClr val="tx1"/>
                </a:solidFill>
              </a:rPr>
              <a:t>Deshalb </a:t>
            </a:r>
            <a:r>
              <a:rPr lang="de-DE" sz="2400" dirty="0">
                <a:solidFill>
                  <a:schemeClr val="tx1"/>
                </a:solidFill>
              </a:rPr>
              <a:t>wollen wir im Einklang mit der </a:t>
            </a:r>
            <a:r>
              <a:rPr lang="de-DE" sz="2400" dirty="0" smtClean="0">
                <a:solidFill>
                  <a:srgbClr val="FF0000"/>
                </a:solidFill>
              </a:rPr>
              <a:t>europäischen</a:t>
            </a:r>
          </a:p>
          <a:p>
            <a:pPr algn="l">
              <a:spcAft>
                <a:spcPts val="600"/>
              </a:spcAft>
            </a:pPr>
            <a:r>
              <a:rPr lang="de-DE" sz="2400" dirty="0" smtClean="0">
                <a:solidFill>
                  <a:srgbClr val="FF0000"/>
                </a:solidFill>
              </a:rPr>
              <a:t>Arbeitszeitrichtlinie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die Möglichkeit einer wöchentlichen </a:t>
            </a:r>
            <a:r>
              <a:rPr lang="de-DE" sz="2400" dirty="0" smtClean="0">
                <a:solidFill>
                  <a:schemeClr val="tx1"/>
                </a:solidFill>
              </a:rPr>
              <a:t>anstatt</a:t>
            </a:r>
          </a:p>
          <a:p>
            <a:pPr algn="l">
              <a:spcAft>
                <a:spcPts val="600"/>
              </a:spcAft>
            </a:pPr>
            <a:r>
              <a:rPr lang="de-DE" sz="2400" dirty="0" smtClean="0">
                <a:solidFill>
                  <a:schemeClr val="tx1"/>
                </a:solidFill>
              </a:rPr>
              <a:t>einer </a:t>
            </a:r>
            <a:r>
              <a:rPr lang="de-DE" sz="2400" dirty="0">
                <a:solidFill>
                  <a:schemeClr val="tx1"/>
                </a:solidFill>
              </a:rPr>
              <a:t>täglichen Höchstarbeitszeit schaffen – </a:t>
            </a:r>
          </a:p>
          <a:p>
            <a:pPr algn="l">
              <a:spcAft>
                <a:spcPts val="600"/>
              </a:spcAft>
            </a:pPr>
            <a:r>
              <a:rPr lang="de-DE" sz="2400" dirty="0">
                <a:solidFill>
                  <a:schemeClr val="tx1"/>
                </a:solidFill>
              </a:rPr>
              <a:t>auch und gerade im Sinne einer </a:t>
            </a:r>
            <a:r>
              <a:rPr lang="de-DE" sz="2400" dirty="0">
                <a:solidFill>
                  <a:srgbClr val="FF0000"/>
                </a:solidFill>
              </a:rPr>
              <a:t>besseren Vereinbarkeit von </a:t>
            </a:r>
            <a:r>
              <a:rPr lang="de-DE" sz="2400" dirty="0" smtClean="0">
                <a:solidFill>
                  <a:srgbClr val="FF0000"/>
                </a:solidFill>
              </a:rPr>
              <a:t>Familie</a:t>
            </a:r>
          </a:p>
          <a:p>
            <a:pPr algn="l">
              <a:spcAft>
                <a:spcPts val="600"/>
              </a:spcAft>
            </a:pPr>
            <a:r>
              <a:rPr lang="de-DE" sz="2400" dirty="0" smtClean="0">
                <a:solidFill>
                  <a:srgbClr val="FF0000"/>
                </a:solidFill>
              </a:rPr>
              <a:t>und </a:t>
            </a:r>
            <a:r>
              <a:rPr lang="de-DE" sz="2400" dirty="0">
                <a:solidFill>
                  <a:srgbClr val="FF0000"/>
                </a:solidFill>
              </a:rPr>
              <a:t>Beruf</a:t>
            </a:r>
            <a:r>
              <a:rPr lang="de-DE" sz="2400" dirty="0">
                <a:solidFill>
                  <a:schemeClr val="tx1"/>
                </a:solidFill>
              </a:rPr>
              <a:t>. Zur konkreten Ausgestaltung werden wir einen Dialog 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de-DE" sz="2400" dirty="0" smtClean="0">
                <a:solidFill>
                  <a:schemeClr val="tx1"/>
                </a:solidFill>
              </a:rPr>
              <a:t>mit </a:t>
            </a:r>
            <a:r>
              <a:rPr lang="de-DE" sz="2400" dirty="0">
                <a:solidFill>
                  <a:schemeClr val="tx1"/>
                </a:solidFill>
              </a:rPr>
              <a:t>den Sozialpartnern durchführen</a:t>
            </a:r>
            <a:r>
              <a:rPr lang="de-DE" sz="2400" dirty="0" smtClean="0">
                <a:solidFill>
                  <a:schemeClr val="tx1"/>
                </a:solidFill>
              </a:rPr>
              <a:t>.“				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Rectangle 4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026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Rectangle 4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692696"/>
            <a:ext cx="763284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3600" b="1">
                <a:solidFill>
                  <a:srgbClr val="E20015"/>
                </a:solidFill>
              </a:defRPr>
            </a:pPr>
            <a:r>
              <a:rPr lang="de-DE" sz="2800" dirty="0" smtClean="0">
                <a:solidFill>
                  <a:srgbClr val="FF0000"/>
                </a:solidFill>
              </a:rPr>
              <a:t>EU-Arbeitszeitrichtlinie (2003/88/EG): Mindestschutz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060848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lang="de-DE" sz="2200" dirty="0"/>
              <a:t>Ø max. 48 Std./Woche (inkl. Überstunden) – im Referenzzeitraum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lang="de-DE" sz="2200" dirty="0" smtClean="0"/>
              <a:t>mind</a:t>
            </a:r>
            <a:r>
              <a:rPr lang="de-DE" sz="2200" dirty="0"/>
              <a:t>. 11 Std. tägliche Ruhezeit; mind. 24 Std. Wochenruhe </a:t>
            </a:r>
          </a:p>
          <a:p>
            <a:pPr marL="360363" indent="0">
              <a:lnSpc>
                <a:spcPct val="90000"/>
              </a:lnSpc>
              <a:spcAft>
                <a:spcPts val="600"/>
              </a:spcAft>
              <a:buNone/>
              <a:defRPr sz="2400">
                <a:solidFill>
                  <a:srgbClr val="282828"/>
                </a:solidFill>
              </a:defRPr>
            </a:pPr>
            <a:r>
              <a:rPr lang="de-DE" sz="2200" dirty="0" smtClean="0"/>
              <a:t>(1 Tag arbeitsfrei / Woche)</a:t>
            </a:r>
            <a:endParaRPr lang="de-DE" sz="2200" dirty="0"/>
          </a:p>
          <a:p>
            <a:pPr>
              <a:lnSpc>
                <a:spcPct val="90000"/>
              </a:lnSpc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lang="de-DE" sz="2200" dirty="0" smtClean="0"/>
              <a:t>mind</a:t>
            </a:r>
            <a:r>
              <a:rPr lang="de-DE" sz="2200" dirty="0"/>
              <a:t>. 4 Wochen bezahlter Jahresurlaub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lang="de-DE" sz="2200" dirty="0" smtClean="0"/>
              <a:t>wichtig </a:t>
            </a:r>
            <a:r>
              <a:rPr lang="de-DE" sz="2200" dirty="0"/>
              <a:t>für die Debatte: EU gibt Mindeststandards </a:t>
            </a:r>
            <a:r>
              <a:rPr lang="de-DE" sz="2200" dirty="0" smtClean="0"/>
              <a:t>vor – </a:t>
            </a:r>
            <a:r>
              <a:rPr lang="de-DE" sz="2200" dirty="0"/>
              <a:t>Details regelt nationales Recht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lang="de-DE" sz="2200" dirty="0"/>
              <a:t>2023: EU-Kommission aktualisiert </a:t>
            </a:r>
            <a:r>
              <a:rPr lang="de-DE" sz="2200" dirty="0" smtClean="0"/>
              <a:t>die Auslegung der Arbeitszeit-richtlinie (</a:t>
            </a:r>
            <a:r>
              <a:rPr lang="de-DE" sz="2200" dirty="0"/>
              <a:t>keine </a:t>
            </a:r>
            <a:r>
              <a:rPr lang="de-DE" sz="2200" dirty="0" smtClean="0"/>
              <a:t>Neufassung)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9082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>
              <a:defRPr sz="3600" b="1">
                <a:solidFill>
                  <a:srgbClr val="E20015"/>
                </a:solidFill>
              </a:defRPr>
            </a:pPr>
            <a:r>
              <a:rPr lang="de-DE" sz="2800" b="1" dirty="0">
                <a:solidFill>
                  <a:srgbClr val="FF0000"/>
                </a:solidFill>
              </a:rPr>
              <a:t>heutige Flexibilität </a:t>
            </a:r>
            <a:r>
              <a:rPr lang="de-DE" sz="2800" b="1" dirty="0" smtClean="0">
                <a:solidFill>
                  <a:srgbClr val="FF0000"/>
                </a:solidFill>
              </a:rPr>
              <a:t>in </a:t>
            </a:r>
            <a:r>
              <a:rPr lang="de-DE" sz="2800" b="1" dirty="0" err="1" smtClean="0">
                <a:solidFill>
                  <a:srgbClr val="FF0000"/>
                </a:solidFill>
              </a:rPr>
              <a:t>Deuschland</a:t>
            </a:r>
            <a:r>
              <a:rPr lang="de-DE" sz="2800" b="1" dirty="0" smtClean="0">
                <a:solidFill>
                  <a:srgbClr val="FF0000"/>
                </a:solidFill>
              </a:rPr>
              <a:t> beim </a:t>
            </a:r>
            <a:r>
              <a:rPr sz="2800" b="1" dirty="0" smtClean="0">
                <a:solidFill>
                  <a:srgbClr val="FF0000"/>
                </a:solidFill>
              </a:rPr>
              <a:t>8‑Stunden‑Tag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497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</a:rPr>
              <a:t>ArbZG</a:t>
            </a:r>
            <a:r>
              <a:rPr sz="2400" dirty="0">
                <a:solidFill>
                  <a:srgbClr val="282828"/>
                </a:solidFill>
              </a:rPr>
              <a:t> §3: </a:t>
            </a:r>
            <a:r>
              <a:rPr sz="2400" dirty="0" err="1">
                <a:solidFill>
                  <a:srgbClr val="282828"/>
                </a:solidFill>
              </a:rPr>
              <a:t>werktäglich</a:t>
            </a:r>
            <a:r>
              <a:rPr sz="2400" dirty="0">
                <a:solidFill>
                  <a:srgbClr val="282828"/>
                </a:solidFill>
              </a:rPr>
              <a:t> max. 8 Std.; </a:t>
            </a:r>
            <a:r>
              <a:rPr sz="2400" dirty="0" err="1">
                <a:solidFill>
                  <a:srgbClr val="282828"/>
                </a:solidFill>
              </a:rPr>
              <a:t>Ausdehnung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lang="de-DE" sz="2400" dirty="0" smtClean="0">
                <a:solidFill>
                  <a:srgbClr val="282828"/>
                </a:solidFill>
              </a:rPr>
              <a:t>auf </a:t>
            </a:r>
            <a:r>
              <a:rPr sz="2400" dirty="0" err="1" smtClean="0">
                <a:solidFill>
                  <a:srgbClr val="282828"/>
                </a:solidFill>
              </a:rPr>
              <a:t>bis</a:t>
            </a:r>
            <a:r>
              <a:rPr sz="2400" dirty="0" smtClean="0">
                <a:solidFill>
                  <a:srgbClr val="282828"/>
                </a:solidFill>
              </a:rPr>
              <a:t> </a:t>
            </a:r>
            <a:r>
              <a:rPr sz="2400" dirty="0">
                <a:solidFill>
                  <a:srgbClr val="282828"/>
                </a:solidFill>
              </a:rPr>
              <a:t>10 Std. </a:t>
            </a:r>
            <a:r>
              <a:rPr sz="2400" dirty="0" err="1" smtClean="0">
                <a:solidFill>
                  <a:srgbClr val="282828"/>
                </a:solidFill>
              </a:rPr>
              <a:t>mit</a:t>
            </a:r>
            <a:r>
              <a:rPr sz="2400" dirty="0" smtClean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Ausgleich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möglich</a:t>
            </a:r>
            <a:endParaRPr sz="2400" dirty="0">
              <a:solidFill>
                <a:srgbClr val="282828"/>
              </a:solidFill>
            </a:endParaRPr>
          </a:p>
          <a:p>
            <a:pPr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sz="2400" dirty="0" err="1" smtClean="0">
                <a:solidFill>
                  <a:srgbClr val="282828"/>
                </a:solidFill>
              </a:rPr>
              <a:t>Ausgleich</a:t>
            </a:r>
            <a:r>
              <a:rPr sz="2400" dirty="0" smtClean="0">
                <a:solidFill>
                  <a:srgbClr val="282828"/>
                </a:solidFill>
              </a:rPr>
              <a:t>: </a:t>
            </a:r>
            <a:r>
              <a:rPr lang="de-DE" sz="2400" dirty="0" smtClean="0">
                <a:solidFill>
                  <a:srgbClr val="282828"/>
                </a:solidFill>
              </a:rPr>
              <a:t>dieser soll sicherstellen, </a:t>
            </a:r>
            <a:r>
              <a:rPr lang="de-DE" sz="2400" dirty="0">
                <a:solidFill>
                  <a:srgbClr val="282828"/>
                </a:solidFill>
              </a:rPr>
              <a:t>dass innerhalb von 6 </a:t>
            </a:r>
            <a:r>
              <a:rPr lang="de-DE" sz="2400" dirty="0" smtClean="0">
                <a:solidFill>
                  <a:srgbClr val="282828"/>
                </a:solidFill>
              </a:rPr>
              <a:t>Monaten </a:t>
            </a:r>
            <a:r>
              <a:rPr lang="de-DE" sz="2400" dirty="0">
                <a:solidFill>
                  <a:srgbClr val="282828"/>
                </a:solidFill>
              </a:rPr>
              <a:t>die </a:t>
            </a:r>
            <a:r>
              <a:rPr sz="2400" dirty="0" smtClean="0">
                <a:solidFill>
                  <a:srgbClr val="282828"/>
                </a:solidFill>
              </a:rPr>
              <a:t>Ø </a:t>
            </a:r>
            <a:r>
              <a:rPr lang="de-DE" sz="2400" dirty="0" smtClean="0">
                <a:solidFill>
                  <a:srgbClr val="282828"/>
                </a:solidFill>
              </a:rPr>
              <a:t>tägliche Arbeitszeit von 8h nicht überschritten wird</a:t>
            </a:r>
            <a:endParaRPr sz="2400" dirty="0" smtClean="0">
              <a:solidFill>
                <a:srgbClr val="282828"/>
              </a:solidFill>
            </a:endParaRPr>
          </a:p>
          <a:p>
            <a:pPr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lang="de-DE" sz="2400" dirty="0" smtClean="0">
                <a:solidFill>
                  <a:srgbClr val="282828"/>
                </a:solidFill>
              </a:rPr>
              <a:t>v</a:t>
            </a:r>
            <a:r>
              <a:rPr sz="2400" dirty="0" err="1" smtClean="0">
                <a:solidFill>
                  <a:srgbClr val="282828"/>
                </a:solidFill>
              </a:rPr>
              <a:t>iele</a:t>
            </a:r>
            <a:r>
              <a:rPr sz="2400" dirty="0" smtClean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Modelle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sind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schon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möglich</a:t>
            </a:r>
            <a:r>
              <a:rPr sz="2400" dirty="0">
                <a:solidFill>
                  <a:srgbClr val="282828"/>
                </a:solidFill>
              </a:rPr>
              <a:t>: 4‑Tage‑Woche, </a:t>
            </a:r>
            <a:r>
              <a:rPr lang="de-DE" sz="2400" dirty="0" smtClean="0">
                <a:solidFill>
                  <a:srgbClr val="282828"/>
                </a:solidFill>
              </a:rPr>
              <a:t>längere Arbeitstage in </a:t>
            </a:r>
            <a:r>
              <a:rPr sz="2400" dirty="0" err="1" smtClean="0">
                <a:solidFill>
                  <a:srgbClr val="282828"/>
                </a:solidFill>
              </a:rPr>
              <a:t>Spitzenzeiten</a:t>
            </a:r>
            <a:r>
              <a:rPr lang="de-DE" sz="2400" dirty="0">
                <a:solidFill>
                  <a:srgbClr val="282828"/>
                </a:solidFill>
              </a:rPr>
              <a:t> </a:t>
            </a:r>
            <a:r>
              <a:rPr sz="2400" dirty="0" smtClean="0">
                <a:solidFill>
                  <a:srgbClr val="282828"/>
                </a:solidFill>
              </a:rPr>
              <a:t>– </a:t>
            </a:r>
            <a:r>
              <a:rPr sz="2400" dirty="0" err="1">
                <a:solidFill>
                  <a:srgbClr val="282828"/>
                </a:solidFill>
              </a:rPr>
              <a:t>aber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mit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Grenzen</a:t>
            </a:r>
            <a:endParaRPr sz="2400" dirty="0">
              <a:solidFill>
                <a:srgbClr val="282828"/>
              </a:solidFill>
            </a:endParaRPr>
          </a:p>
          <a:p>
            <a:pPr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sz="2400" dirty="0" err="1">
                <a:solidFill>
                  <a:srgbClr val="282828"/>
                </a:solidFill>
              </a:rPr>
              <a:t>Arbeitszeiterfassung</a:t>
            </a:r>
            <a:r>
              <a:rPr sz="2400" dirty="0">
                <a:solidFill>
                  <a:srgbClr val="282828"/>
                </a:solidFill>
              </a:rPr>
              <a:t>: </a:t>
            </a:r>
            <a:r>
              <a:rPr lang="de-DE" sz="2400" dirty="0" smtClean="0">
                <a:solidFill>
                  <a:srgbClr val="282828"/>
                </a:solidFill>
              </a:rPr>
              <a:t>die </a:t>
            </a:r>
            <a:r>
              <a:rPr sz="2400" dirty="0" err="1" smtClean="0">
                <a:solidFill>
                  <a:srgbClr val="282828"/>
                </a:solidFill>
              </a:rPr>
              <a:t>zentrale</a:t>
            </a:r>
            <a:r>
              <a:rPr sz="2400" dirty="0" smtClean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Schutzplanke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>
                <a:solidFill>
                  <a:srgbClr val="282828"/>
                </a:solidFill>
              </a:rPr>
              <a:t>gegen</a:t>
            </a:r>
            <a:r>
              <a:rPr sz="2400" dirty="0">
                <a:solidFill>
                  <a:srgbClr val="282828"/>
                </a:solidFill>
              </a:rPr>
              <a:t> </a:t>
            </a:r>
            <a:r>
              <a:rPr sz="2400" dirty="0" err="1" smtClean="0">
                <a:solidFill>
                  <a:srgbClr val="282828"/>
                </a:solidFill>
              </a:rPr>
              <a:t>unbezahlte</a:t>
            </a:r>
            <a:r>
              <a:rPr lang="de-DE" sz="2400" dirty="0" smtClean="0">
                <a:solidFill>
                  <a:srgbClr val="282828"/>
                </a:solidFill>
              </a:rPr>
              <a:t> bzw. </a:t>
            </a:r>
            <a:r>
              <a:rPr sz="2400" dirty="0" err="1" smtClean="0">
                <a:solidFill>
                  <a:srgbClr val="282828"/>
                </a:solidFill>
              </a:rPr>
              <a:t>überlange</a:t>
            </a:r>
            <a:r>
              <a:rPr sz="2400" dirty="0" smtClean="0">
                <a:solidFill>
                  <a:srgbClr val="282828"/>
                </a:solidFill>
              </a:rPr>
              <a:t> </a:t>
            </a:r>
            <a:r>
              <a:rPr sz="2400" dirty="0" err="1" smtClean="0">
                <a:solidFill>
                  <a:srgbClr val="282828"/>
                </a:solidFill>
              </a:rPr>
              <a:t>Arbeitszeit</a:t>
            </a:r>
            <a:r>
              <a:rPr lang="de-DE" sz="2400" dirty="0" smtClean="0">
                <a:solidFill>
                  <a:srgbClr val="282828"/>
                </a:solidFill>
              </a:rPr>
              <a:t>en</a:t>
            </a:r>
          </a:p>
          <a:p>
            <a:pPr>
              <a:spcAft>
                <a:spcPts val="600"/>
              </a:spcAft>
              <a:defRPr sz="2400">
                <a:solidFill>
                  <a:srgbClr val="282828"/>
                </a:solidFill>
              </a:defRPr>
            </a:pPr>
            <a:r>
              <a:rPr lang="de-DE" sz="2400" dirty="0">
                <a:solidFill>
                  <a:srgbClr val="282828"/>
                </a:solidFill>
              </a:rPr>
              <a:t>Das </a:t>
            </a:r>
            <a:r>
              <a:rPr lang="de-DE" sz="2400" dirty="0" smtClean="0">
                <a:solidFill>
                  <a:srgbClr val="282828"/>
                </a:solidFill>
              </a:rPr>
              <a:t>geltende Arbeitszeitgesetz </a:t>
            </a:r>
            <a:r>
              <a:rPr lang="de-DE" sz="2400" dirty="0">
                <a:solidFill>
                  <a:srgbClr val="282828"/>
                </a:solidFill>
              </a:rPr>
              <a:t>bietet </a:t>
            </a:r>
            <a:r>
              <a:rPr lang="de-DE" sz="2400" dirty="0" smtClean="0">
                <a:solidFill>
                  <a:srgbClr val="282828"/>
                </a:solidFill>
              </a:rPr>
              <a:t>diese Flexibilität</a:t>
            </a:r>
            <a:r>
              <a:rPr lang="de-DE" sz="2400" dirty="0">
                <a:solidFill>
                  <a:srgbClr val="282828"/>
                </a:solidFill>
              </a:rPr>
              <a:t> </a:t>
            </a:r>
            <a:r>
              <a:rPr lang="de-DE" sz="2400" dirty="0" smtClean="0">
                <a:solidFill>
                  <a:srgbClr val="282828"/>
                </a:solidFill>
              </a:rPr>
              <a:t>bereits!</a:t>
            </a:r>
            <a:endParaRPr lang="de-DE" sz="2400" dirty="0">
              <a:solidFill>
                <a:srgbClr val="282828"/>
              </a:solidFill>
            </a:endParaRPr>
          </a:p>
          <a:p>
            <a:pPr marL="0" indent="0">
              <a:spcAft>
                <a:spcPts val="600"/>
              </a:spcAft>
              <a:buNone/>
              <a:defRPr sz="2400">
                <a:solidFill>
                  <a:srgbClr val="282828"/>
                </a:solidFill>
              </a:defRPr>
            </a:pPr>
            <a:endParaRPr sz="2400" dirty="0">
              <a:solidFill>
                <a:srgbClr val="28282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22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86C6D5D-1920-88E8-DCB1-ED0F1006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Maximale Arbeitszeit pro 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046976D-D72E-812B-06B4-0FD170495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Was Regierung und Arbeitgeber wollen:</a:t>
            </a:r>
          </a:p>
          <a:p>
            <a:r>
              <a:rPr lang="de-DE" dirty="0"/>
              <a:t>„mehr Flexibilität“ und „bessere </a:t>
            </a:r>
            <a:r>
              <a:rPr lang="de-DE" dirty="0" smtClean="0"/>
              <a:t>Verein-</a:t>
            </a:r>
          </a:p>
          <a:p>
            <a:pPr marL="0" indent="0">
              <a:buNone/>
              <a:tabLst>
                <a:tab pos="360363" algn="l"/>
              </a:tabLst>
            </a:pPr>
            <a:r>
              <a:rPr lang="de-DE" dirty="0"/>
              <a:t>	</a:t>
            </a:r>
            <a:r>
              <a:rPr lang="de-DE" dirty="0" err="1" smtClean="0"/>
              <a:t>barkeit</a:t>
            </a:r>
            <a:r>
              <a:rPr lang="de-DE" dirty="0"/>
              <a:t>“ </a:t>
            </a:r>
            <a:r>
              <a:rPr lang="de-DE" dirty="0" smtClean="0"/>
              <a:t>von Familie und Beruf durch </a:t>
            </a:r>
            <a:r>
              <a:rPr lang="de-DE" dirty="0"/>
              <a:t>eine </a:t>
            </a:r>
            <a:r>
              <a:rPr lang="de-DE" dirty="0">
                <a:solidFill>
                  <a:srgbClr val="FF0000"/>
                </a:solidFill>
              </a:rPr>
              <a:t>wöchentliche Höchstarbeitszeit</a:t>
            </a:r>
            <a:r>
              <a:rPr lang="de-DE" dirty="0"/>
              <a:t> für Beschäftigte.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de-DE" b="1" dirty="0"/>
              <a:t>Was die Beschäftigten wollen:</a:t>
            </a:r>
          </a:p>
          <a:p>
            <a:r>
              <a:rPr lang="de-DE" dirty="0">
                <a:solidFill>
                  <a:srgbClr val="FF0000"/>
                </a:solidFill>
              </a:rPr>
              <a:t>Entlastung</a:t>
            </a:r>
            <a:r>
              <a:rPr lang="de-DE" dirty="0"/>
              <a:t> statt Ausweitung der </a:t>
            </a:r>
            <a:r>
              <a:rPr lang="de-DE" dirty="0" smtClean="0"/>
              <a:t>täglichen Arbeitszeit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Rectangle 4"/>
          <p:cNvSpPr/>
          <p:nvPr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E200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302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D520C13-F711-66E8-08D3-5500E26E4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Was die Beschäftigten wollen </a:t>
            </a:r>
            <a:r>
              <a:rPr lang="de-DE" sz="3600" dirty="0">
                <a:solidFill>
                  <a:srgbClr val="FF0000"/>
                </a:solidFill>
              </a:rPr>
              <a:t>Umfrageergebnisse 2025 (1)</a:t>
            </a:r>
          </a:p>
        </p:txBody>
      </p:sp>
      <p:pic>
        <p:nvPicPr>
          <p:cNvPr id="4" name="Bild 4" descr="https://www.dgb.de/fileadmin/dateien/Bilder/Mitmachen/Arbeitszeitkampagne_2025/Wunsch_nach_Ver%C3%A4nderung_der_Arbeitszeit.png">
            <a:extLst>
              <a:ext uri="{FF2B5EF4-FFF2-40B4-BE49-F238E27FC236}">
                <a16:creationId xmlns="" xmlns:a16="http://schemas.microsoft.com/office/drawing/2014/main" id="{2448E929-62FF-8FC1-D3A1-86DE0B62E6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9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69ACE86-DECA-4CE1-C6F5-2ADCE80D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Was die Beschäftigten wollen </a:t>
            </a:r>
            <a:r>
              <a:rPr lang="de-DE" sz="3600" dirty="0">
                <a:solidFill>
                  <a:srgbClr val="FF0000"/>
                </a:solidFill>
              </a:rPr>
              <a:t>Umfrageergebnisse 2025 </a:t>
            </a:r>
            <a:r>
              <a:rPr lang="de-DE" sz="3600" dirty="0" smtClean="0">
                <a:solidFill>
                  <a:srgbClr val="FF0000"/>
                </a:solidFill>
              </a:rPr>
              <a:t>(2)</a:t>
            </a:r>
            <a:endParaRPr lang="de-DE" dirty="0"/>
          </a:p>
        </p:txBody>
      </p:sp>
      <p:pic>
        <p:nvPicPr>
          <p:cNvPr id="6" name="Bild 1" descr="https://www.dgb.de/fileadmin/dateien/Bilder/Mitmachen/Arbeitszeitkampagne_2025/Hindernisse_f%C3%BCr_Verl%C3%A4ngerung_der_Arbeitszeit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6DD-B389-4464-BD7B-690DF6BF5075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9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</Words>
  <Application>Microsoft Office PowerPoint</Application>
  <PresentationFormat>Bildschirmpräsentation (4:3)</PresentationFormat>
  <Paragraphs>106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PowerPoint-Präsentation</vt:lpstr>
      <vt:lpstr>PowerPoint-Präsentation</vt:lpstr>
      <vt:lpstr>Worum geht es?</vt:lpstr>
      <vt:lpstr>Was steht im Koalitionsvertrag?</vt:lpstr>
      <vt:lpstr>PowerPoint-Präsentation</vt:lpstr>
      <vt:lpstr>heutige Flexibilität in Deuschland beim 8‑Stunden‑Tag</vt:lpstr>
      <vt:lpstr>Maximale Arbeitszeit pro Tag</vt:lpstr>
      <vt:lpstr>Was die Beschäftigten wollen Umfrageergebnisse 2025 (1)</vt:lpstr>
      <vt:lpstr>Was die Beschäftigten wollen Umfrageergebnisse 2025 (2)</vt:lpstr>
      <vt:lpstr>Was die Beschäftigten wollen Umfrageergebnisse 2025 (3)</vt:lpstr>
      <vt:lpstr>Was die Beschäftigten wollen Umfrageergebnisse 2025 (4)</vt:lpstr>
      <vt:lpstr>Die DGB-Kampagne zum 8-Stunden-Tag</vt:lpstr>
      <vt:lpstr>Wie Beschäftigte ihre Arbeitszeiten bewerten (1) </vt:lpstr>
      <vt:lpstr>Wie Beschäftigte ihre Arbeitszeiten bewerten (2)</vt:lpstr>
      <vt:lpstr>Die DGB-Kampagne zum 8-Stunden-Tag</vt:lpstr>
      <vt:lpstr>Wie Beschäftigte Überstunden bewerten (3)</vt:lpstr>
      <vt:lpstr>Längere Höchstarbeitszeiten – Cui bono?</vt:lpstr>
      <vt:lpstr>Der 8-Stunden-Tag – Errungenschaft für alle</vt:lpstr>
      <vt:lpstr>Zusammenfassung: Wochenhöchstzeit statt Tagesgrenze:  Risiken &amp; rote Linien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 Macht für die 8  Bis zu 13 Stunden mit Pausen arbeiten, wenn viel zu tun ist? Praktisch, finden Arbeitgeber. Die Bundesregierung zieht mit und will den 8-Stunden-Tag abschaffen. Wir sagen: Hände weg!</dc:title>
  <dc:creator>Ralf</dc:creator>
  <cp:lastModifiedBy>Frank Hartmann</cp:lastModifiedBy>
  <cp:revision>42</cp:revision>
  <cp:lastPrinted>2026-02-01T16:57:14Z</cp:lastPrinted>
  <dcterms:created xsi:type="dcterms:W3CDTF">2026-01-13T22:04:00Z</dcterms:created>
  <dcterms:modified xsi:type="dcterms:W3CDTF">2026-02-09T14:21:03Z</dcterms:modified>
</cp:coreProperties>
</file>